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s/slide22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69" r:id="rId3"/>
    <p:sldId id="257" r:id="rId4"/>
    <p:sldId id="301" r:id="rId5"/>
    <p:sldId id="302" r:id="rId6"/>
    <p:sldId id="308" r:id="rId7"/>
    <p:sldId id="309" r:id="rId8"/>
    <p:sldId id="300" r:id="rId9"/>
    <p:sldId id="298" r:id="rId10"/>
    <p:sldId id="299" r:id="rId11"/>
    <p:sldId id="293" r:id="rId12"/>
    <p:sldId id="311" r:id="rId13"/>
    <p:sldId id="312" r:id="rId14"/>
    <p:sldId id="294" r:id="rId15"/>
    <p:sldId id="310" r:id="rId16"/>
    <p:sldId id="303" r:id="rId17"/>
    <p:sldId id="315" r:id="rId18"/>
    <p:sldId id="295" r:id="rId19"/>
    <p:sldId id="307" r:id="rId20"/>
    <p:sldId id="305" r:id="rId21"/>
    <p:sldId id="306" r:id="rId22"/>
    <p:sldId id="304" r:id="rId23"/>
    <p:sldId id="297" r:id="rId24"/>
    <p:sldId id="313" r:id="rId25"/>
    <p:sldId id="314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prnWhat="handouts3" frameSlides="1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596" autoAdjust="0"/>
    <p:restoredTop sz="94672" autoAdjust="0"/>
  </p:normalViewPr>
  <p:slideViewPr>
    <p:cSldViewPr snapToObjects="1">
      <p:cViewPr>
        <p:scale>
          <a:sx n="50" d="100"/>
          <a:sy n="50" d="100"/>
        </p:scale>
        <p:origin x="-2728" y="-19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1" Type="http://schemas.openxmlformats.org/officeDocument/2006/relationships/viewProps" Target="viewProps.xml"/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notesMaster" Target="notesMasters/notesMaster1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handoutMaster" Target="handoutMasters/handoutMaster1.xml"/><Relationship Id="rId26" Type="http://schemas.openxmlformats.org/officeDocument/2006/relationships/slide" Target="slides/slide25.xml"/><Relationship Id="rId30" Type="http://schemas.openxmlformats.org/officeDocument/2006/relationships/presProps" Target="presProps.xml"/><Relationship Id="rId11" Type="http://schemas.openxmlformats.org/officeDocument/2006/relationships/slide" Target="slides/slide10.xml"/><Relationship Id="rId29" Type="http://schemas.openxmlformats.org/officeDocument/2006/relationships/printerSettings" Target="printerSettings/printerSettings1.bin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3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9373D2-EB6F-F842-9C0D-4C8C8F5539AE}" type="datetimeFigureOut">
              <a:rPr lang="en-US" smtClean="0"/>
              <a:pPr/>
              <a:t>7/17/10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CCCD0-EAA6-2241-8157-233BD0C9D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BD1900-541E-464D-B467-5456C65092B9}" type="datetimeFigureOut">
              <a:rPr lang="en-US" smtClean="0"/>
              <a:pPr/>
              <a:t>7/17/10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0FD376-C81B-A943-BEFE-A4F0C651BF5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8B65-E7FF-DE4B-BCE9-EE8F6787ACC9}" type="datetimeFigureOut">
              <a:rPr lang="en-US" smtClean="0"/>
              <a:pPr/>
              <a:t>7/17/10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58E5C-48A5-3C47-996B-19E840697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8B65-E7FF-DE4B-BCE9-EE8F6787ACC9}" type="datetimeFigureOut">
              <a:rPr lang="en-US" smtClean="0"/>
              <a:pPr/>
              <a:t>7/17/10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58E5C-48A5-3C47-996B-19E840697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8B65-E7FF-DE4B-BCE9-EE8F6787ACC9}" type="datetimeFigureOut">
              <a:rPr lang="en-US" smtClean="0"/>
              <a:pPr/>
              <a:t>7/17/10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58E5C-48A5-3C47-996B-19E840697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8B65-E7FF-DE4B-BCE9-EE8F6787ACC9}" type="datetimeFigureOut">
              <a:rPr lang="en-US" smtClean="0"/>
              <a:pPr/>
              <a:t>7/17/10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58E5C-48A5-3C47-996B-19E840697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8B65-E7FF-DE4B-BCE9-EE8F6787ACC9}" type="datetimeFigureOut">
              <a:rPr lang="en-US" smtClean="0"/>
              <a:pPr/>
              <a:t>7/17/10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58E5C-48A5-3C47-996B-19E840697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8B65-E7FF-DE4B-BCE9-EE8F6787ACC9}" type="datetimeFigureOut">
              <a:rPr lang="en-US" smtClean="0"/>
              <a:pPr/>
              <a:t>7/17/10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58E5C-48A5-3C47-996B-19E840697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8B65-E7FF-DE4B-BCE9-EE8F6787ACC9}" type="datetimeFigureOut">
              <a:rPr lang="en-US" smtClean="0"/>
              <a:pPr/>
              <a:t>7/17/10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58E5C-48A5-3C47-996B-19E840697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8B65-E7FF-DE4B-BCE9-EE8F6787ACC9}" type="datetimeFigureOut">
              <a:rPr lang="en-US" smtClean="0"/>
              <a:pPr/>
              <a:t>7/17/10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58E5C-48A5-3C47-996B-19E840697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8B65-E7FF-DE4B-BCE9-EE8F6787ACC9}" type="datetimeFigureOut">
              <a:rPr lang="en-US" smtClean="0"/>
              <a:pPr/>
              <a:t>7/17/10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58E5C-48A5-3C47-996B-19E840697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8B65-E7FF-DE4B-BCE9-EE8F6787ACC9}" type="datetimeFigureOut">
              <a:rPr lang="en-US" smtClean="0"/>
              <a:pPr/>
              <a:t>7/17/10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58E5C-48A5-3C47-996B-19E840697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8B65-E7FF-DE4B-BCE9-EE8F6787ACC9}" type="datetimeFigureOut">
              <a:rPr lang="en-US" smtClean="0"/>
              <a:pPr/>
              <a:t>7/17/10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58E5C-48A5-3C47-996B-19E840697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58B65-E7FF-DE4B-BCE9-EE8F6787ACC9}" type="datetimeFigureOut">
              <a:rPr lang="en-US" smtClean="0"/>
              <a:pPr/>
              <a:t>7/17/10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58E5C-48A5-3C47-996B-19E8406978E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portsbusinessdaily.com/article/132277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hicagomaroon.com/2009/2/3/student-questions-regulations-after-facebook-censorship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The 5 Laws of Social Networking</a:t>
            </a:r>
            <a:endParaRPr lang="en-US" sz="4000" kern="1200" dirty="0" smtClean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lvl="1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32500" lnSpcReduction="20000"/>
          </a:bodyPr>
          <a:lstStyle/>
          <a:p>
            <a:pPr algn="r"/>
            <a:r>
              <a:rPr lang="en-US" dirty="0" smtClean="0"/>
              <a:t>Jonathan </a:t>
            </a:r>
            <a:r>
              <a:rPr lang="en-US" dirty="0"/>
              <a:t>R. Whitehead </a:t>
            </a:r>
          </a:p>
          <a:p>
            <a:pPr algn="r"/>
            <a:r>
              <a:rPr lang="en-US" dirty="0"/>
              <a:t> Jon@whiteheadlawllc.com </a:t>
            </a:r>
          </a:p>
          <a:p>
            <a:pPr algn="r"/>
            <a:r>
              <a:rPr lang="en-US" dirty="0"/>
              <a:t>http://</a:t>
            </a:r>
            <a:r>
              <a:rPr lang="en-US" dirty="0" err="1"/>
              <a:t>whiteheadlawllc.com</a:t>
            </a:r>
            <a:endParaRPr lang="en-US" dirty="0"/>
          </a:p>
          <a:p>
            <a:pPr algn="r"/>
            <a:r>
              <a:rPr lang="en-US" dirty="0"/>
              <a:t> </a:t>
            </a:r>
          </a:p>
          <a:p>
            <a:pPr algn="r"/>
            <a:r>
              <a:rPr lang="en-US" dirty="0"/>
              <a:t> </a:t>
            </a:r>
          </a:p>
          <a:p>
            <a:pPr algn="r"/>
            <a:r>
              <a:rPr lang="en-US" dirty="0"/>
              <a:t> </a:t>
            </a:r>
            <a:endParaRPr lang="en-US" dirty="0" smtClean="0"/>
          </a:p>
          <a:p>
            <a:pPr algn="r"/>
            <a:r>
              <a:rPr lang="en-US" dirty="0" smtClean="0"/>
              <a:t>July 20, 2010</a:t>
            </a:r>
          </a:p>
          <a:p>
            <a:pPr algn="r"/>
            <a:r>
              <a:rPr lang="en-US" dirty="0" smtClean="0"/>
              <a:t>UCM SBTDC </a:t>
            </a:r>
          </a:p>
          <a:p>
            <a:pPr algn="r"/>
            <a:r>
              <a:rPr lang="en-US" dirty="0" smtClean="0"/>
              <a:t>Warrensburg, Mo.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Social Networking</a:t>
            </a:r>
            <a:endParaRPr lang="en-US" sz="4000" kern="1200" dirty="0" smtClean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lvl="1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BE THERE.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Gill Sans"/>
              </a:rPr>
              <a:t>Law1: </a:t>
            </a:r>
            <a:endParaRPr lang="en-US" dirty="0" smtClean="0">
              <a:latin typeface="Gill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 there because your customers are there.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	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8461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Mashable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July 2010</a:t>
            </a:r>
            <a:br>
              <a:rPr lang="en-US" dirty="0" smtClean="0"/>
            </a:br>
            <a:r>
              <a:rPr lang="en-US" dirty="0" smtClean="0"/>
              <a:t>Women 18-34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Vertical Text Placeholder 4"/>
          <p:cNvSpPr>
            <a:spLocks noGrp="1"/>
          </p:cNvSpPr>
          <p:nvPr>
            <p:ph type="body" orient="vert" idx="1"/>
          </p:nvPr>
        </p:nvSpPr>
        <p:spPr>
          <a:xfrm rot="16200000">
            <a:off x="1851822" y="23017"/>
            <a:ext cx="5440363" cy="8229603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21% of women age 18-34 check </a:t>
            </a:r>
            <a:r>
              <a:rPr lang="en-US" dirty="0" err="1" smtClean="0"/>
              <a:t>Facebook</a:t>
            </a:r>
            <a:r>
              <a:rPr lang="en-US" dirty="0" smtClean="0"/>
              <a:t> in the middle of the night</a:t>
            </a:r>
          </a:p>
          <a:p>
            <a:r>
              <a:rPr lang="en-US" dirty="0" smtClean="0"/>
              <a:t>63% use </a:t>
            </a:r>
            <a:r>
              <a:rPr lang="en-US" dirty="0" err="1" smtClean="0"/>
              <a:t>Facebook</a:t>
            </a:r>
            <a:r>
              <a:rPr lang="en-US" dirty="0" smtClean="0"/>
              <a:t> as a networking tool</a:t>
            </a:r>
          </a:p>
          <a:p>
            <a:r>
              <a:rPr lang="en-US" dirty="0" smtClean="0"/>
              <a:t>42% think it’s okay to post photos of themselves intoxicated</a:t>
            </a:r>
          </a:p>
          <a:p>
            <a:r>
              <a:rPr lang="en-US" dirty="0" smtClean="0"/>
              <a:t>79% are fine with kissing in photos</a:t>
            </a:r>
          </a:p>
          <a:p>
            <a:r>
              <a:rPr lang="en-US" dirty="0" smtClean="0"/>
              <a:t>58% use </a:t>
            </a:r>
            <a:r>
              <a:rPr lang="en-US" dirty="0" err="1" smtClean="0"/>
              <a:t>Facebook</a:t>
            </a:r>
            <a:r>
              <a:rPr lang="en-US" dirty="0" smtClean="0"/>
              <a:t> to keep tabs on “</a:t>
            </a:r>
            <a:r>
              <a:rPr lang="en-US" dirty="0" err="1" smtClean="0"/>
              <a:t>frenemies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50% are fine with being </a:t>
            </a:r>
            <a:r>
              <a:rPr lang="en-US" dirty="0" err="1" smtClean="0"/>
              <a:t>Facebook</a:t>
            </a:r>
            <a:r>
              <a:rPr lang="en-US" dirty="0" smtClean="0"/>
              <a:t> friends with complete strangers</a:t>
            </a: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00" y="62116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http://mashable.com/2010/07/07/oxygen-facebook-study</a:t>
            </a:r>
            <a:r>
              <a:rPr lang="en-US" dirty="0" smtClean="0"/>
              <a:t>/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0" y="368300"/>
            <a:ext cx="6350000" cy="6121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250" y="1104900"/>
            <a:ext cx="6667500" cy="4648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 only have to worry about these sites: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 b="42085"/>
          <a:stretch>
            <a:fillRect/>
          </a:stretch>
        </p:blipFill>
        <p:spPr>
          <a:xfrm>
            <a:off x="1073150" y="0"/>
            <a:ext cx="6997700" cy="673687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 t="56872"/>
          <a:stretch>
            <a:fillRect/>
          </a:stretch>
        </p:blipFill>
        <p:spPr>
          <a:xfrm>
            <a:off x="1073150" y="0"/>
            <a:ext cx="6997700" cy="693419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HAVE A POLICY.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Gill Sans"/>
              </a:rPr>
              <a:t>Law 2: </a:t>
            </a:r>
            <a:endParaRPr lang="en-US" dirty="0" smtClean="0">
              <a:latin typeface="Gill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Policy Provisions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Identify your role: if you’re talking about the company, make sure you identify yourself and your role. </a:t>
            </a:r>
          </a:p>
          <a:p>
            <a:r>
              <a:rPr lang="en-US" dirty="0" smtClean="0"/>
              <a:t>Consider mandatory disclaimers.</a:t>
            </a:r>
          </a:p>
          <a:p>
            <a:r>
              <a:rPr lang="en-US" dirty="0" smtClean="0"/>
              <a:t>Respect copyright and fair use laws.</a:t>
            </a:r>
          </a:p>
          <a:p>
            <a:r>
              <a:rPr lang="en-US" dirty="0" smtClean="0"/>
              <a:t>Don’t refer to clients or individuals without their permission. </a:t>
            </a:r>
          </a:p>
          <a:p>
            <a:r>
              <a:rPr lang="en-US" dirty="0" smtClean="0"/>
              <a:t>Don’t use language that would not be permitted at work.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Advanced Provisions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owns what employees write?</a:t>
            </a:r>
          </a:p>
          <a:p>
            <a:r>
              <a:rPr lang="en-US" dirty="0" smtClean="0"/>
              <a:t>Who owns the list of “friends?”</a:t>
            </a:r>
          </a:p>
          <a:p>
            <a:r>
              <a:rPr lang="en-US" dirty="0" smtClean="0"/>
              <a:t>How do you “back up” or retain your social networking information?</a:t>
            </a:r>
          </a:p>
          <a:p>
            <a:r>
              <a:rPr lang="en-US" dirty="0" smtClean="0"/>
              <a:t>Does it fit into your records retention policy?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WRITE WHAT YOU WANT TO SEE AGAIN.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Gill Sans"/>
              </a:rPr>
              <a:t>Law 3: </a:t>
            </a:r>
            <a:endParaRPr lang="en-US" dirty="0" smtClean="0">
              <a:latin typeface="Gill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450" y="1003300"/>
            <a:ext cx="7277100" cy="48514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31750"/>
            <a:ext cx="8496300" cy="6794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sure you </a:t>
            </a:r>
            <a:r>
              <a:rPr lang="en-US" i="1" dirty="0" smtClean="0"/>
              <a:t>CAN </a:t>
            </a:r>
            <a:r>
              <a:rPr lang="en-US" dirty="0" smtClean="0"/>
              <a:t>see it again.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Rule 4: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REMEMBER WHO You are dealing with.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Gill Sans"/>
              </a:rPr>
              <a:t>Law 5: </a:t>
            </a:r>
            <a:endParaRPr lang="en-US" dirty="0" smtClean="0">
              <a:latin typeface="Gill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l="14128" t="12067" r="42384" b="8045"/>
          <a:stretch>
            <a:fillRect/>
          </a:stretch>
        </p:blipFill>
        <p:spPr>
          <a:xfrm>
            <a:off x="2209800" y="42040"/>
            <a:ext cx="4724400" cy="677391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031" y="311150"/>
            <a:ext cx="7538682" cy="62357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313" y="0"/>
            <a:ext cx="7972425" cy="65944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48007" y="6488668"/>
            <a:ext cx="40959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</a:t>
            </a:r>
            <a:r>
              <a:rPr lang="en-US" dirty="0" err="1" smtClean="0"/>
              <a:t>mattmckeon.com/facebook</a:t>
            </a:r>
            <a:r>
              <a:rPr lang="en-US" dirty="0" smtClean="0"/>
              <a:t>-privacy/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100" y="304800"/>
            <a:ext cx="5257800" cy="1016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143000" y="1779686"/>
            <a:ext cx="6858000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Zuck</a:t>
            </a:r>
            <a:r>
              <a:rPr lang="en-US" dirty="0" smtClean="0"/>
              <a:t>: Yeah so if you ever need info about anyone at Harvard</a:t>
            </a:r>
          </a:p>
          <a:p>
            <a:endParaRPr lang="en-US" dirty="0" smtClean="0"/>
          </a:p>
          <a:p>
            <a:r>
              <a:rPr lang="en-US" dirty="0" err="1" smtClean="0"/>
              <a:t>Zuck</a:t>
            </a:r>
            <a:r>
              <a:rPr lang="en-US" dirty="0" smtClean="0"/>
              <a:t>: Just ask.</a:t>
            </a:r>
          </a:p>
          <a:p>
            <a:endParaRPr lang="en-US" dirty="0" smtClean="0"/>
          </a:p>
          <a:p>
            <a:r>
              <a:rPr lang="en-US" dirty="0" err="1" smtClean="0"/>
              <a:t>Zuck</a:t>
            </a:r>
            <a:r>
              <a:rPr lang="en-US" dirty="0" smtClean="0"/>
              <a:t>: I have over 4,000 emails, pictures, addresses, SNS</a:t>
            </a:r>
          </a:p>
          <a:p>
            <a:endParaRPr lang="en-US" dirty="0" smtClean="0"/>
          </a:p>
          <a:p>
            <a:r>
              <a:rPr lang="en-US" dirty="0" smtClean="0"/>
              <a:t>[Redacted Friend's Name]: What? How'd you manage that one?</a:t>
            </a:r>
          </a:p>
          <a:p>
            <a:endParaRPr lang="en-US" dirty="0" smtClean="0"/>
          </a:p>
          <a:p>
            <a:r>
              <a:rPr lang="en-US" dirty="0" err="1" smtClean="0"/>
              <a:t>Zuck</a:t>
            </a:r>
            <a:r>
              <a:rPr lang="en-US" dirty="0" smtClean="0"/>
              <a:t>: People just submitted it.</a:t>
            </a:r>
          </a:p>
          <a:p>
            <a:endParaRPr lang="en-US" dirty="0" smtClean="0"/>
          </a:p>
          <a:p>
            <a:r>
              <a:rPr lang="en-US" dirty="0" err="1" smtClean="0"/>
              <a:t>Zuck</a:t>
            </a:r>
            <a:r>
              <a:rPr lang="en-US" dirty="0" smtClean="0"/>
              <a:t>: I don't know why.</a:t>
            </a:r>
          </a:p>
          <a:p>
            <a:endParaRPr lang="en-US" dirty="0" smtClean="0"/>
          </a:p>
          <a:p>
            <a:r>
              <a:rPr lang="en-US" dirty="0" err="1" smtClean="0"/>
              <a:t>Zuck</a:t>
            </a:r>
            <a:r>
              <a:rPr lang="en-US" dirty="0" smtClean="0"/>
              <a:t>: They "trust me"</a:t>
            </a:r>
          </a:p>
          <a:p>
            <a:endParaRPr lang="en-US" dirty="0" smtClean="0"/>
          </a:p>
          <a:p>
            <a:r>
              <a:rPr lang="en-US" dirty="0" err="1" smtClean="0"/>
              <a:t>Zuck</a:t>
            </a:r>
            <a:r>
              <a:rPr lang="en-US" dirty="0" smtClean="0"/>
              <a:t>: Dumb</a:t>
            </a:r>
            <a:r>
              <a:rPr lang="en-US" dirty="0" smtClean="0"/>
              <a:t> F***S.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Read more: http://www.businessinsider.com/well-these-new-zuckerberg-ims-wont-help-facebooks-privacy-problems-2010-5#ixzz0tyaiyUr4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THOU SHALT REMEMBER THE Laws, Regulations AND ETHICS GOVERNING YOUR BUSINESS.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Gill Sans"/>
              </a:rPr>
              <a:t>BONUS Law 6: </a:t>
            </a:r>
            <a:endParaRPr lang="en-US" dirty="0" smtClean="0">
              <a:latin typeface="Gill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Government  </a:t>
            </a:r>
          </a:p>
          <a:p>
            <a:pPr lvl="1"/>
            <a:r>
              <a:rPr lang="en-US" dirty="0" smtClean="0"/>
              <a:t>First Amendment</a:t>
            </a:r>
          </a:p>
          <a:p>
            <a:pPr lvl="1"/>
            <a:r>
              <a:rPr lang="en-US" dirty="0" smtClean="0"/>
              <a:t>Including government schools</a:t>
            </a:r>
          </a:p>
          <a:p>
            <a:r>
              <a:rPr lang="en-US" dirty="0" smtClean="0"/>
              <a:t>Legal</a:t>
            </a:r>
          </a:p>
          <a:p>
            <a:pPr lvl="1"/>
            <a:r>
              <a:rPr lang="en-US" dirty="0" smtClean="0"/>
              <a:t>Judges</a:t>
            </a:r>
          </a:p>
          <a:p>
            <a:pPr lvl="1"/>
            <a:r>
              <a:rPr lang="en-US" dirty="0" smtClean="0"/>
              <a:t>Testimonials (“like”)</a:t>
            </a:r>
          </a:p>
          <a:p>
            <a:r>
              <a:rPr lang="en-US" dirty="0" smtClean="0"/>
              <a:t>Public Companies</a:t>
            </a:r>
          </a:p>
          <a:p>
            <a:pPr lvl="1"/>
            <a:r>
              <a:rPr lang="en-US" dirty="0" smtClean="0"/>
              <a:t>SEC/Insider information</a:t>
            </a:r>
          </a:p>
          <a:p>
            <a:r>
              <a:rPr lang="en-US" dirty="0" smtClean="0"/>
              <a:t>Sports</a:t>
            </a:r>
          </a:p>
          <a:p>
            <a:pPr lvl="1"/>
            <a:r>
              <a:rPr lang="en-US" dirty="0" smtClean="0">
                <a:hlinkClick r:id="rId2"/>
              </a:rPr>
              <a:t>http://www.sportsbusinessdaily.com/article/</a:t>
            </a:r>
            <a:r>
              <a:rPr lang="en-US" dirty="0" smtClean="0">
                <a:hlinkClick r:id="rId2"/>
              </a:rPr>
              <a:t>132277</a:t>
            </a:r>
            <a:r>
              <a:rPr lang="en-US" dirty="0" smtClean="0"/>
              <a:t>  ($2500 fine for complaining about food at camp)</a:t>
            </a:r>
          </a:p>
          <a:p>
            <a:pPr lvl="1"/>
            <a:r>
              <a:rPr lang="en-US" dirty="0" smtClean="0"/>
              <a:t>Mark Cuban ($25K for complaining about refs; $100K for talking about </a:t>
            </a:r>
            <a:r>
              <a:rPr lang="en-US" dirty="0" err="1" smtClean="0"/>
              <a:t>LeBron</a:t>
            </a:r>
            <a:r>
              <a:rPr lang="en-US" dirty="0" smtClean="0"/>
              <a:t> James)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http://www.chicagomaroon.com/2009/2/3/student-questions-regulations-after-facebook-</a:t>
            </a:r>
            <a:r>
              <a:rPr lang="en-US" dirty="0" smtClean="0">
                <a:hlinkClick r:id="rId2"/>
              </a:rPr>
              <a:t>censorship</a:t>
            </a:r>
            <a:r>
              <a:rPr lang="en-US" dirty="0" smtClean="0"/>
              <a:t>  (Student publicly says he was cheated on by other student, asked to remove name by student life).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6632</TotalTime>
  <Words>542</Words>
  <Application>Microsoft Macintosh PowerPoint</Application>
  <PresentationFormat>On-screen Show (4:3)</PresentationFormat>
  <Paragraphs>76</Paragraphs>
  <Slides>25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The 5 Laws of Social Networking </vt:lpstr>
      <vt:lpstr>Social Networking </vt:lpstr>
      <vt:lpstr>BE THERE.</vt:lpstr>
      <vt:lpstr>Be there because your customers are there.</vt:lpstr>
      <vt:lpstr>Mashable July 2010 Women 18-34 </vt:lpstr>
      <vt:lpstr>Slide 6</vt:lpstr>
      <vt:lpstr>Slide 7</vt:lpstr>
      <vt:lpstr>You only have to worry about these sites: </vt:lpstr>
      <vt:lpstr>Slide 9</vt:lpstr>
      <vt:lpstr>Slide 10</vt:lpstr>
      <vt:lpstr>HAVE A POLICY.</vt:lpstr>
      <vt:lpstr>Policy Provisions</vt:lpstr>
      <vt:lpstr>Advanced Provisions</vt:lpstr>
      <vt:lpstr>WRITE WHAT YOU WANT TO SEE AGAIN.</vt:lpstr>
      <vt:lpstr>Slide 15</vt:lpstr>
      <vt:lpstr>Slide 16</vt:lpstr>
      <vt:lpstr>Make sure you CAN see it again.</vt:lpstr>
      <vt:lpstr>REMEMBER WHO You are dealing with. </vt:lpstr>
      <vt:lpstr>Slide 19</vt:lpstr>
      <vt:lpstr>Slide 20</vt:lpstr>
      <vt:lpstr>Slide 21</vt:lpstr>
      <vt:lpstr>Slide 22</vt:lpstr>
      <vt:lpstr>THOU SHALT REMEMBER THE Laws, Regulations AND ETHICS GOVERNING YOUR BUSINESS.</vt:lpstr>
      <vt:lpstr>Slide 24</vt:lpstr>
      <vt:lpstr>Slide 25</vt:lpstr>
    </vt:vector>
  </TitlesOfParts>
  <Company/>
  <LinksUpToDate>false</LinksUpToDate>
  <SharedDoc>false</SharedDoc>
  <HyperlinksChanged>false</HyperlinksChanged>
  <AppVersion>12.0256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E-discovery for litigators </dc:title>
  <dc:creator>Jonathan Whitehead</dc:creator>
  <cp:lastModifiedBy>Jonathan Whitehead</cp:lastModifiedBy>
  <cp:revision>5</cp:revision>
  <cp:lastPrinted>2010-04-28T22:29:57Z</cp:lastPrinted>
  <dcterms:created xsi:type="dcterms:W3CDTF">2010-07-17T20:11:32Z</dcterms:created>
  <dcterms:modified xsi:type="dcterms:W3CDTF">2010-07-19T18:06:42Z</dcterms:modified>
</cp:coreProperties>
</file>