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9" r:id="rId3"/>
    <p:sldId id="257" r:id="rId4"/>
    <p:sldId id="301" r:id="rId5"/>
    <p:sldId id="316" r:id="rId6"/>
    <p:sldId id="309" r:id="rId7"/>
    <p:sldId id="318" r:id="rId8"/>
    <p:sldId id="308" r:id="rId9"/>
    <p:sldId id="300" r:id="rId10"/>
    <p:sldId id="298" r:id="rId11"/>
    <p:sldId id="299" r:id="rId12"/>
    <p:sldId id="293" r:id="rId13"/>
    <p:sldId id="311" r:id="rId14"/>
    <p:sldId id="312" r:id="rId15"/>
    <p:sldId id="294" r:id="rId16"/>
    <p:sldId id="310" r:id="rId17"/>
    <p:sldId id="303" r:id="rId18"/>
    <p:sldId id="315" r:id="rId19"/>
    <p:sldId id="295" r:id="rId20"/>
    <p:sldId id="307" r:id="rId21"/>
    <p:sldId id="305" r:id="rId22"/>
    <p:sldId id="306" r:id="rId23"/>
    <p:sldId id="304" r:id="rId24"/>
    <p:sldId id="320" r:id="rId25"/>
    <p:sldId id="321" r:id="rId26"/>
    <p:sldId id="297" r:id="rId27"/>
    <p:sldId id="313" r:id="rId28"/>
    <p:sldId id="319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590" autoAdjust="0"/>
  </p:normalViewPr>
  <p:slideViewPr>
    <p:cSldViewPr snapToObjects="1">
      <p:cViewPr varScale="1">
        <p:scale>
          <a:sx n="71" d="100"/>
          <a:sy n="71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7" d="100"/>
          <a:sy n="57" d="100"/>
        </p:scale>
        <p:origin x="-288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373D2-EB6F-F842-9C0D-4C8C8F5539AE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CCCD0-EAA6-2241-8157-233BD0C9D6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21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D1900-541E-464D-B467-5456C65092B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D376-C81B-A943-BEFE-A4F0C651BF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2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</a:t>
            </a:r>
            <a:r>
              <a:rPr lang="en-US" dirty="0" err="1" smtClean="0"/>
              <a:t>Underepresented</a:t>
            </a:r>
            <a:r>
              <a:rPr lang="en-US" dirty="0" smtClean="0"/>
              <a:t> of </a:t>
            </a:r>
            <a:r>
              <a:rPr lang="en-US" i="1" dirty="0" smtClean="0"/>
              <a:t>internet population, </a:t>
            </a:r>
            <a:r>
              <a:rPr lang="en-US" dirty="0" smtClean="0"/>
              <a:t>which is </a:t>
            </a:r>
            <a:r>
              <a:rPr lang="en-US" dirty="0" err="1" smtClean="0"/>
              <a:t>underepresentative</a:t>
            </a:r>
            <a:r>
              <a:rPr lang="en-US" dirty="0" smtClean="0"/>
              <a:t> of older folks generally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D376-C81B-A943-BEFE-A4F0C651BF5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93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Mashable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July 2010</a:t>
            </a:r>
            <a:br>
              <a:rPr lang="en-US" dirty="0"/>
            </a:br>
            <a:r>
              <a:rPr lang="en-US" dirty="0"/>
              <a:t>Women 18-34</a:t>
            </a:r>
            <a:br>
              <a:rPr lang="en-US" dirty="0"/>
            </a:b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21% of women age 18-34 check Facebook in the middle of the night</a:t>
            </a:r>
          </a:p>
          <a:p>
            <a:r>
              <a:rPr lang="en-US" dirty="0"/>
              <a:t>63% use Facebook as a networking tool</a:t>
            </a:r>
          </a:p>
          <a:p>
            <a:r>
              <a:rPr lang="en-US" dirty="0"/>
              <a:t>42% think it’s okay to post photos of themselves intoxicated</a:t>
            </a:r>
          </a:p>
          <a:p>
            <a:r>
              <a:rPr lang="en-US" dirty="0"/>
              <a:t>79% are fine with kissing in photos</a:t>
            </a:r>
          </a:p>
          <a:p>
            <a:r>
              <a:rPr lang="en-US" dirty="0"/>
              <a:t>58% use Facebook to keep tabs on “</a:t>
            </a:r>
            <a:r>
              <a:rPr lang="en-US" dirty="0" err="1"/>
              <a:t>frenemies</a:t>
            </a:r>
            <a:r>
              <a:rPr lang="en-US" dirty="0"/>
              <a:t>”</a:t>
            </a:r>
          </a:p>
          <a:p>
            <a:r>
              <a:rPr lang="en-US" dirty="0"/>
              <a:t>50% are fine with being Facebook friends with complete strangers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D376-C81B-A943-BEFE-A4F0C651BF5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87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58B65-E7FF-DE4B-BCE9-EE8F6787ACC9}" type="datetimeFigureOut">
              <a:rPr lang="en-US" smtClean="0"/>
              <a:pPr/>
              <a:t>10/6/2010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ortsbusinessdaily.com/article/132277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5 Laws of Social Networking</a:t>
            </a:r>
            <a:endParaRPr lang="en-US" sz="4000" kern="12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pPr algn="r"/>
            <a:r>
              <a:rPr lang="en-US" dirty="0" smtClean="0"/>
              <a:t>Jonathan </a:t>
            </a:r>
            <a:r>
              <a:rPr lang="en-US" dirty="0"/>
              <a:t>R. Whitehead </a:t>
            </a:r>
          </a:p>
          <a:p>
            <a:pPr algn="r"/>
            <a:r>
              <a:rPr lang="en-US" dirty="0"/>
              <a:t> Jon@whiteheadlawllc.com </a:t>
            </a:r>
          </a:p>
          <a:p>
            <a:pPr algn="r"/>
            <a:r>
              <a:rPr lang="en-US" dirty="0"/>
              <a:t>http://</a:t>
            </a:r>
            <a:r>
              <a:rPr lang="en-US" dirty="0" err="1"/>
              <a:t>whiteheadlawllc.com</a:t>
            </a:r>
            <a:endParaRPr lang="en-US" dirty="0"/>
          </a:p>
          <a:p>
            <a:pPr algn="r"/>
            <a:r>
              <a:rPr lang="en-US" dirty="0"/>
              <a:t> </a:t>
            </a:r>
          </a:p>
          <a:p>
            <a:pPr algn="r"/>
            <a:r>
              <a:rPr lang="en-US" dirty="0"/>
              <a:t> </a:t>
            </a:r>
          </a:p>
          <a:p>
            <a:pPr algn="r"/>
            <a:r>
              <a:rPr lang="en-US" dirty="0"/>
              <a:t> </a:t>
            </a:r>
            <a:endParaRPr lang="en-US" dirty="0" smtClean="0"/>
          </a:p>
          <a:p>
            <a:pPr algn="r"/>
            <a:r>
              <a:rPr lang="en-US" smtClean="0"/>
              <a:t>October 7, </a:t>
            </a:r>
            <a:r>
              <a:rPr lang="en-US" dirty="0" smtClean="0"/>
              <a:t>2010</a:t>
            </a:r>
          </a:p>
          <a:p>
            <a:pPr algn="r"/>
            <a:r>
              <a:rPr lang="en-US" dirty="0" smtClean="0"/>
              <a:t>CCEM </a:t>
            </a:r>
          </a:p>
          <a:p>
            <a:pPr algn="r"/>
            <a:r>
              <a:rPr lang="en-US" dirty="0" smtClean="0"/>
              <a:t>Tan-Tar-A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Social Networking</a:t>
            </a:r>
            <a:endParaRPr lang="en-US" sz="4000" kern="12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BE THERE.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Law1: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there because your customers are there.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30% of Internet Users each day.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0800000" flipV="1">
            <a:off x="6416456" y="4191000"/>
            <a:ext cx="1665962" cy="254000"/>
          </a:xfrm>
        </p:spPr>
        <p:txBody>
          <a:bodyPr>
            <a:normAutofit fontScale="40000" lnSpcReduction="20000"/>
          </a:bodyPr>
          <a:lstStyle/>
          <a:p>
            <a:r>
              <a:rPr lang="en-US" dirty="0" smtClean="0"/>
              <a:t>Source: alexa.com; 10/6/2010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646" y="533400"/>
            <a:ext cx="6511636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655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1977"/>
            <a:ext cx="639127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2"/>
          <p:cNvSpPr txBox="1">
            <a:spLocks/>
          </p:cNvSpPr>
          <p:nvPr/>
        </p:nvSpPr>
        <p:spPr>
          <a:xfrm rot="5400000" flipV="1">
            <a:off x="6738940" y="4614865"/>
            <a:ext cx="152400" cy="1743072"/>
          </a:xfrm>
          <a:prstGeom prst="rect">
            <a:avLst/>
          </a:prstGeom>
        </p:spPr>
        <p:txBody>
          <a:bodyPr vert="eaVert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Source: alexa.com; 10/6/2010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More than </a:t>
            </a:r>
            <a:r>
              <a:rPr lang="en-US" dirty="0"/>
              <a:t>30 minutes per visit.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0800000" flipV="1">
            <a:off x="6416456" y="4191000"/>
            <a:ext cx="1665962" cy="254000"/>
          </a:xfrm>
        </p:spPr>
        <p:txBody>
          <a:bodyPr>
            <a:normAutofit fontScale="40000" lnSpcReduction="20000"/>
          </a:bodyPr>
          <a:lstStyle/>
          <a:p>
            <a:r>
              <a:rPr lang="en-US" dirty="0" smtClean="0"/>
              <a:t>Source: alexa.com; 10/6/2010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646" y="533400"/>
            <a:ext cx="6511636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646" y="533400"/>
            <a:ext cx="6511636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237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368300"/>
            <a:ext cx="6350000" cy="612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only have to worry about these sites: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b="42085"/>
          <a:stretch>
            <a:fillRect/>
          </a:stretch>
        </p:blipFill>
        <p:spPr>
          <a:xfrm>
            <a:off x="1073150" y="0"/>
            <a:ext cx="6997700" cy="6736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56872"/>
          <a:stretch>
            <a:fillRect/>
          </a:stretch>
        </p:blipFill>
        <p:spPr>
          <a:xfrm>
            <a:off x="1073150" y="0"/>
            <a:ext cx="6997700" cy="6934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HAVE A POLICY.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 2: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Provisions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Identify your role: if you’re talking about the company, make sure you identify yourself and your role. </a:t>
            </a:r>
          </a:p>
          <a:p>
            <a:r>
              <a:rPr lang="en-US" dirty="0" smtClean="0"/>
              <a:t>Consider mandatory disclaimers.</a:t>
            </a:r>
          </a:p>
          <a:p>
            <a:r>
              <a:rPr lang="en-US" dirty="0" smtClean="0"/>
              <a:t>Respect copyright and fair use laws.</a:t>
            </a:r>
          </a:p>
          <a:p>
            <a:r>
              <a:rPr lang="en-US" dirty="0" smtClean="0"/>
              <a:t>Don’t refer to clients or individuals without their permission. </a:t>
            </a:r>
          </a:p>
          <a:p>
            <a:r>
              <a:rPr lang="en-US" dirty="0" smtClean="0"/>
              <a:t>Don’t use language that would not be permitted at work.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Provisions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owns what employees write?</a:t>
            </a:r>
          </a:p>
          <a:p>
            <a:r>
              <a:rPr lang="en-US" dirty="0" smtClean="0"/>
              <a:t>Who owns the list of “friends?”</a:t>
            </a:r>
          </a:p>
          <a:p>
            <a:r>
              <a:rPr lang="en-US" dirty="0" smtClean="0"/>
              <a:t>How do you “back up” or retain your social networking information?</a:t>
            </a:r>
          </a:p>
          <a:p>
            <a:r>
              <a:rPr lang="en-US" dirty="0" smtClean="0"/>
              <a:t>Does it fit into your records retention policy?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WRITE WHAT YOU WANT TO SEE AGAIN.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 3: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003300"/>
            <a:ext cx="7277100" cy="485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31750"/>
            <a:ext cx="8496300" cy="679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sure you </a:t>
            </a:r>
            <a:r>
              <a:rPr lang="en-US" i="1" dirty="0" smtClean="0"/>
              <a:t>CAN </a:t>
            </a:r>
            <a:r>
              <a:rPr lang="en-US" dirty="0" smtClean="0"/>
              <a:t>see it again.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Rule 4: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REMEMBER WHO You are dealing with.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 5: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4128" t="12067" r="42384" b="8045"/>
          <a:stretch>
            <a:fillRect/>
          </a:stretch>
        </p:blipFill>
        <p:spPr>
          <a:xfrm>
            <a:off x="2209800" y="42040"/>
            <a:ext cx="4724400" cy="6773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31" y="311150"/>
            <a:ext cx="7538682" cy="623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13" y="0"/>
            <a:ext cx="7972425" cy="6594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48007" y="6488668"/>
            <a:ext cx="4095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mattmckeon.com/facebook</a:t>
            </a:r>
            <a:r>
              <a:rPr lang="en-US" dirty="0" smtClean="0"/>
              <a:t>-privacy/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304800"/>
            <a:ext cx="5257800" cy="1016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43000" y="1779686"/>
            <a:ext cx="685800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Zuck</a:t>
            </a:r>
            <a:r>
              <a:rPr lang="en-US" dirty="0" smtClean="0"/>
              <a:t>: Yeah so if you ever need info about anyone at Harvard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Just ask.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I have over 4,000 emails, pictures, addresses, SNS</a:t>
            </a:r>
          </a:p>
          <a:p>
            <a:endParaRPr lang="en-US" dirty="0" smtClean="0"/>
          </a:p>
          <a:p>
            <a:r>
              <a:rPr lang="en-US" dirty="0" smtClean="0"/>
              <a:t>[Redacted Friend's Name]: What? How'd you manage that one?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People just submitted it.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I don't know why.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They "trust me"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Dumb F***S.</a:t>
            </a:r>
          </a:p>
          <a:p>
            <a:endParaRPr lang="en-US" dirty="0" smtClean="0"/>
          </a:p>
          <a:p>
            <a:r>
              <a:rPr lang="en-US" dirty="0" smtClean="0"/>
              <a:t>Read more: http://www.businessinsider.com/well-these-new-zuckerberg-ims-wont-help-facebooks-privacy-problems-2010-5#ixzz0tyaiyUr4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379" y="4429312"/>
            <a:ext cx="7772400" cy="1500187"/>
          </a:xfrm>
        </p:spPr>
        <p:txBody>
          <a:bodyPr/>
          <a:lstStyle/>
          <a:p>
            <a:r>
              <a:rPr lang="en-US" dirty="0" smtClean="0"/>
              <a:t>While you were sleeping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85800"/>
            <a:ext cx="2667000" cy="348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50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379" y="4429312"/>
            <a:ext cx="7772400" cy="1500187"/>
          </a:xfrm>
        </p:spPr>
        <p:txBody>
          <a:bodyPr/>
          <a:lstStyle/>
          <a:p>
            <a:r>
              <a:rPr lang="en-US" dirty="0" smtClean="0"/>
              <a:t>While you were sleeping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85800"/>
            <a:ext cx="2667000" cy="348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5181600" y="2715185"/>
            <a:ext cx="2154891" cy="1025712"/>
          </a:xfrm>
          <a:prstGeom prst="wedgeRectCallout">
            <a:avLst>
              <a:gd name="adj1" fmla="val -123774"/>
              <a:gd name="adj2" fmla="val 73474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520" y="2715185"/>
            <a:ext cx="2305050" cy="990600"/>
          </a:xfrm>
          <a:prstGeom prst="rect">
            <a:avLst/>
          </a:prstGeom>
          <a:noFill/>
          <a:ln>
            <a:noFill/>
          </a:ln>
          <a:effectLst>
            <a:outerShdw dist="35921" dir="2700000" sx="108000" sy="108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8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THOU SHALT REMEMBER THE Laws, Regulations AND ETHICS GOVERNING YOUR BUSINESS.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BONUS Law 6: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Government Actors  </a:t>
            </a:r>
            <a:endParaRPr lang="en-US" dirty="0" smtClean="0"/>
          </a:p>
          <a:p>
            <a:pPr lvl="1"/>
            <a:r>
              <a:rPr lang="en-US" dirty="0" smtClean="0"/>
              <a:t>First Amendment</a:t>
            </a:r>
          </a:p>
          <a:p>
            <a:pPr lvl="1"/>
            <a:r>
              <a:rPr lang="en-US" dirty="0" smtClean="0"/>
              <a:t>Including government schools</a:t>
            </a:r>
          </a:p>
          <a:p>
            <a:r>
              <a:rPr lang="en-US" dirty="0" smtClean="0"/>
              <a:t>Legal</a:t>
            </a:r>
          </a:p>
          <a:p>
            <a:pPr lvl="1"/>
            <a:r>
              <a:rPr lang="en-US" dirty="0" smtClean="0"/>
              <a:t>Judges</a:t>
            </a:r>
          </a:p>
          <a:p>
            <a:pPr lvl="1"/>
            <a:r>
              <a:rPr lang="en-US" dirty="0" smtClean="0"/>
              <a:t>Testimonials (“like”)</a:t>
            </a:r>
          </a:p>
          <a:p>
            <a:r>
              <a:rPr lang="en-US" dirty="0" smtClean="0"/>
              <a:t>Public Companies</a:t>
            </a:r>
          </a:p>
          <a:p>
            <a:pPr lvl="1"/>
            <a:r>
              <a:rPr lang="en-US" dirty="0" smtClean="0"/>
              <a:t>SEC/Insider information</a:t>
            </a:r>
          </a:p>
          <a:p>
            <a:r>
              <a:rPr lang="en-US" dirty="0" smtClean="0"/>
              <a:t>Sports</a:t>
            </a:r>
          </a:p>
          <a:p>
            <a:pPr lvl="1"/>
            <a:r>
              <a:rPr lang="en-US" dirty="0" smtClean="0">
                <a:hlinkClick r:id="rId2"/>
              </a:rPr>
              <a:t>http://www.sportsbusinessdaily.com/article/132277</a:t>
            </a:r>
            <a:r>
              <a:rPr lang="en-US" dirty="0" smtClean="0"/>
              <a:t>  ($2500 fine for complaining about food at camp)</a:t>
            </a:r>
          </a:p>
          <a:p>
            <a:pPr lvl="1"/>
            <a:r>
              <a:rPr lang="en-US" dirty="0" smtClean="0"/>
              <a:t>Mark Cuban ($25K for complaining about refs; $100K for talking about LeBron James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Chambers: May be subject to 501(c)(6) regulations, including private inurement doctrine.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5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6854</TotalTime>
  <Words>391</Words>
  <Application>Microsoft Office PowerPoint</Application>
  <PresentationFormat>On-screen Show (4:3)</PresentationFormat>
  <Paragraphs>85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The 5 Laws of Social Networking </vt:lpstr>
      <vt:lpstr>Social Networking </vt:lpstr>
      <vt:lpstr>BE THERE.</vt:lpstr>
      <vt:lpstr>Be there because your customers are there.</vt:lpstr>
      <vt:lpstr>Over 30% of Internet Users each day.</vt:lpstr>
      <vt:lpstr>PowerPoint Presentation</vt:lpstr>
      <vt:lpstr>More than 30 minutes per visit. </vt:lpstr>
      <vt:lpstr>PowerPoint Presentation</vt:lpstr>
      <vt:lpstr>You only have to worry about these sites: </vt:lpstr>
      <vt:lpstr>PowerPoint Presentation</vt:lpstr>
      <vt:lpstr>PowerPoint Presentation</vt:lpstr>
      <vt:lpstr>HAVE A POLICY.</vt:lpstr>
      <vt:lpstr>Policy Provisions</vt:lpstr>
      <vt:lpstr>Advanced Provisions</vt:lpstr>
      <vt:lpstr>WRITE WHAT YOU WANT TO SEE AGAIN.</vt:lpstr>
      <vt:lpstr>PowerPoint Presentation</vt:lpstr>
      <vt:lpstr>PowerPoint Presentation</vt:lpstr>
      <vt:lpstr>Make sure you CAN see it again.</vt:lpstr>
      <vt:lpstr>REMEMBER WHO You are dealing with.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THOU SHALT REMEMBER THE Laws, Regulations AND ETHICS GOVERNING YOUR BUSINESS.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E-discovery for litigators </dc:title>
  <dc:creator>Jonathan Whitehead</dc:creator>
  <cp:lastModifiedBy>Jonathan Whitehead</cp:lastModifiedBy>
  <cp:revision>13</cp:revision>
  <cp:lastPrinted>2010-04-28T22:29:57Z</cp:lastPrinted>
  <dcterms:created xsi:type="dcterms:W3CDTF">2010-07-17T20:11:32Z</dcterms:created>
  <dcterms:modified xsi:type="dcterms:W3CDTF">2010-10-06T23:34:45Z</dcterms:modified>
</cp:coreProperties>
</file>